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Source Sans Pro" charset="1" panose="020B0503030403020204"/>
      <p:regular r:id="rId8"/>
    </p:embeddedFont>
    <p:embeddedFont>
      <p:font typeface="Source Sans Pro Bold" charset="1" panose="020B0703030403020204"/>
      <p:regular r:id="rId9"/>
    </p:embeddedFont>
    <p:embeddedFont>
      <p:font typeface="Source Sans Pro Italics" charset="1" panose="020B0503030403090204"/>
      <p:regular r:id="rId10"/>
    </p:embeddedFont>
    <p:embeddedFont>
      <p:font typeface="Source Sans Pro Bold Italics" charset="1" panose="020B07030304030902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Source Serif Pro" charset="1" panose="02040603050405020204"/>
      <p:regular r:id="rId16"/>
    </p:embeddedFont>
    <p:embeddedFont>
      <p:font typeface="Source Serif Pro Bold" charset="1" panose="02040803050405020204"/>
      <p:regular r:id="rId17"/>
    </p:embeddedFont>
    <p:embeddedFont>
      <p:font typeface="Bobby Jones" charset="1" panose="00000000000000000000"/>
      <p:regular r:id="rId18"/>
    </p:embeddedFont>
    <p:embeddedFont>
      <p:font typeface="Apricots" charset="1" panose="00000000000000000000"/>
      <p:regular r:id="rId19"/>
    </p:embeddedFont>
    <p:embeddedFont>
      <p:font typeface="Livvic" charset="1" panose="00000000000000000000"/>
      <p:regular r:id="rId20"/>
    </p:embeddedFont>
    <p:embeddedFont>
      <p:font typeface="Livvic Bold" charset="1" panose="00000000000000000000"/>
      <p:regular r:id="rId21"/>
    </p:embeddedFont>
    <p:embeddedFont>
      <p:font typeface="Livvic Italics" charset="1" panose="00000000000000000000"/>
      <p:regular r:id="rId22"/>
    </p:embeddedFont>
    <p:embeddedFont>
      <p:font typeface="Livvic Bold Italics" charset="1" panose="00000000000000000000"/>
      <p:regular r:id="rId23"/>
    </p:embeddedFont>
    <p:embeddedFont>
      <p:font typeface="Livvic Thin" charset="1" panose="00000000000000000000"/>
      <p:regular r:id="rId24"/>
    </p:embeddedFont>
    <p:embeddedFont>
      <p:font typeface="Livvic Thin Italics" charset="1" panose="00000000000000000000"/>
      <p:regular r:id="rId25"/>
    </p:embeddedFont>
    <p:embeddedFont>
      <p:font typeface="Livvic Medium" charset="1" panose="00000000000000000000"/>
      <p:regular r:id="rId26"/>
    </p:embeddedFont>
    <p:embeddedFont>
      <p:font typeface="Livvic Medium Italics" charset="1" panose="00000000000000000000"/>
      <p:regular r:id="rId27"/>
    </p:embeddedFont>
    <p:embeddedFont>
      <p:font typeface="Livvic Semi-Bold" charset="1" panose="00000000000000000000"/>
      <p:regular r:id="rId28"/>
    </p:embeddedFont>
    <p:embeddedFont>
      <p:font typeface="Livvic Semi-Bold Italics" charset="1" panose="00000000000000000000"/>
      <p:regular r:id="rId29"/>
    </p:embeddedFont>
    <p:embeddedFont>
      <p:font typeface="Livvic Heavy" charset="1" panose="00000000000000000000"/>
      <p:regular r:id="rId30"/>
    </p:embeddedFont>
    <p:embeddedFont>
      <p:font typeface="Livvic Heavy Italics" charset="1" panose="00000000000000000000"/>
      <p:regular r:id="rId31"/>
    </p:embeddedFont>
    <p:embeddedFont>
      <p:font typeface="Canva Sans" charset="1" panose="020B0503030501040103"/>
      <p:regular r:id="rId32"/>
    </p:embeddedFont>
    <p:embeddedFont>
      <p:font typeface="Canva Sans Bold" charset="1" panose="020B0803030501040103"/>
      <p:regular r:id="rId33"/>
    </p:embeddedFont>
    <p:embeddedFont>
      <p:font typeface="Canva Sans Italics" charset="1" panose="020B0503030501040103"/>
      <p:regular r:id="rId34"/>
    </p:embeddedFont>
    <p:embeddedFont>
      <p:font typeface="Canva Sans Bold Italics" charset="1" panose="020B0803030501040103"/>
      <p:regular r:id="rId35"/>
    </p:embeddedFont>
    <p:embeddedFont>
      <p:font typeface="Canva Sans Medium" charset="1" panose="020B0603030501040103"/>
      <p:regular r:id="rId36"/>
    </p:embeddedFont>
    <p:embeddedFont>
      <p:font typeface="Canva Sans Medium Italics" charset="1" panose="020B06030305010401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7665" y="-170095"/>
            <a:ext cx="9317532" cy="10711683"/>
            <a:chOff x="0" y="0"/>
            <a:chExt cx="2454000" cy="28211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4000" cy="2821184"/>
            </a:xfrm>
            <a:custGeom>
              <a:avLst/>
              <a:gdLst/>
              <a:ahLst/>
              <a:cxnLst/>
              <a:rect r="r" b="b" t="t" l="l"/>
              <a:pathLst>
                <a:path h="2821184" w="2454000">
                  <a:moveTo>
                    <a:pt x="0" y="0"/>
                  </a:moveTo>
                  <a:lnTo>
                    <a:pt x="2454000" y="0"/>
                  </a:lnTo>
                  <a:lnTo>
                    <a:pt x="2454000" y="2821184"/>
                  </a:lnTo>
                  <a:lnTo>
                    <a:pt x="0" y="2821184"/>
                  </a:lnTo>
                  <a:close/>
                </a:path>
              </a:pathLst>
            </a:custGeom>
            <a:solidFill>
              <a:srgbClr val="093362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54000" cy="2868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8690" y="1618278"/>
            <a:ext cx="6289316" cy="1839625"/>
          </a:xfrm>
          <a:custGeom>
            <a:avLst/>
            <a:gdLst/>
            <a:ahLst/>
            <a:cxnLst/>
            <a:rect r="r" b="b" t="t" l="l"/>
            <a:pathLst>
              <a:path h="1839625" w="6289316">
                <a:moveTo>
                  <a:pt x="0" y="0"/>
                </a:moveTo>
                <a:lnTo>
                  <a:pt x="6289316" y="0"/>
                </a:lnTo>
                <a:lnTo>
                  <a:pt x="6289316" y="1839624"/>
                </a:lnTo>
                <a:lnTo>
                  <a:pt x="0" y="183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648402"/>
            <a:ext cx="6829296" cy="135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9"/>
              </a:lnSpc>
            </a:pPr>
            <a:r>
              <a:rPr lang="en-US" sz="10133">
                <a:solidFill>
                  <a:srgbClr val="FFFFFF"/>
                </a:solidFill>
                <a:latin typeface="Bobby Jones"/>
              </a:rPr>
              <a:t>MAUSAMVIBE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4438" y="385116"/>
            <a:ext cx="17659125" cy="9516767"/>
            <a:chOff x="0" y="0"/>
            <a:chExt cx="4650963" cy="2506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0963" cy="2506474"/>
            </a:xfrm>
            <a:custGeom>
              <a:avLst/>
              <a:gdLst/>
              <a:ahLst/>
              <a:cxnLst/>
              <a:rect r="r" b="b" t="t" l="l"/>
              <a:pathLst>
                <a:path h="2506474" w="4650963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50963" cy="2554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72945" y="5457604"/>
            <a:ext cx="4975136" cy="3298125"/>
            <a:chOff x="0" y="0"/>
            <a:chExt cx="1404030" cy="9307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4030" cy="930762"/>
            </a:xfrm>
            <a:custGeom>
              <a:avLst/>
              <a:gdLst/>
              <a:ahLst/>
              <a:cxnLst/>
              <a:rect r="r" b="b" t="t" l="l"/>
              <a:pathLst>
                <a:path h="930762" w="1404030">
                  <a:moveTo>
                    <a:pt x="38903" y="0"/>
                  </a:moveTo>
                  <a:lnTo>
                    <a:pt x="1365127" y="0"/>
                  </a:lnTo>
                  <a:cubicBezTo>
                    <a:pt x="1386613" y="0"/>
                    <a:pt x="1404030" y="17417"/>
                    <a:pt x="1404030" y="38903"/>
                  </a:cubicBezTo>
                  <a:lnTo>
                    <a:pt x="1404030" y="891859"/>
                  </a:lnTo>
                  <a:cubicBezTo>
                    <a:pt x="1404030" y="913344"/>
                    <a:pt x="1386613" y="930762"/>
                    <a:pt x="1365127" y="930762"/>
                  </a:cubicBezTo>
                  <a:lnTo>
                    <a:pt x="38903" y="930762"/>
                  </a:lnTo>
                  <a:cubicBezTo>
                    <a:pt x="17417" y="930762"/>
                    <a:pt x="0" y="913344"/>
                    <a:pt x="0" y="891859"/>
                  </a:cubicBezTo>
                  <a:lnTo>
                    <a:pt x="0" y="38903"/>
                  </a:lnTo>
                  <a:cubicBezTo>
                    <a:pt x="0" y="17417"/>
                    <a:pt x="17417" y="0"/>
                    <a:pt x="38903" y="0"/>
                  </a:cubicBezTo>
                  <a:close/>
                </a:path>
              </a:pathLst>
            </a:custGeom>
            <a:solidFill>
              <a:srgbClr val="09336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04030" cy="978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17189" y="5457604"/>
            <a:ext cx="4940636" cy="3298125"/>
            <a:chOff x="0" y="0"/>
            <a:chExt cx="1394294" cy="9307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4294" cy="930762"/>
            </a:xfrm>
            <a:custGeom>
              <a:avLst/>
              <a:gdLst/>
              <a:ahLst/>
              <a:cxnLst/>
              <a:rect r="r" b="b" t="t" l="l"/>
              <a:pathLst>
                <a:path h="930762" w="1394294">
                  <a:moveTo>
                    <a:pt x="39175" y="0"/>
                  </a:moveTo>
                  <a:lnTo>
                    <a:pt x="1355119" y="0"/>
                  </a:lnTo>
                  <a:cubicBezTo>
                    <a:pt x="1365509" y="0"/>
                    <a:pt x="1375473" y="4127"/>
                    <a:pt x="1382820" y="11474"/>
                  </a:cubicBezTo>
                  <a:cubicBezTo>
                    <a:pt x="1390167" y="18821"/>
                    <a:pt x="1394294" y="28785"/>
                    <a:pt x="1394294" y="39175"/>
                  </a:cubicBezTo>
                  <a:lnTo>
                    <a:pt x="1394294" y="891587"/>
                  </a:lnTo>
                  <a:cubicBezTo>
                    <a:pt x="1394294" y="901977"/>
                    <a:pt x="1390167" y="911941"/>
                    <a:pt x="1382820" y="919288"/>
                  </a:cubicBezTo>
                  <a:cubicBezTo>
                    <a:pt x="1375473" y="926635"/>
                    <a:pt x="1365509" y="930762"/>
                    <a:pt x="1355119" y="930762"/>
                  </a:cubicBezTo>
                  <a:lnTo>
                    <a:pt x="39175" y="930762"/>
                  </a:lnTo>
                  <a:cubicBezTo>
                    <a:pt x="17539" y="930762"/>
                    <a:pt x="0" y="913223"/>
                    <a:pt x="0" y="891587"/>
                  </a:cubicBezTo>
                  <a:lnTo>
                    <a:pt x="0" y="39175"/>
                  </a:lnTo>
                  <a:cubicBezTo>
                    <a:pt x="0" y="28785"/>
                    <a:pt x="4127" y="18821"/>
                    <a:pt x="11474" y="11474"/>
                  </a:cubicBezTo>
                  <a:cubicBezTo>
                    <a:pt x="18821" y="4127"/>
                    <a:pt x="28785" y="0"/>
                    <a:pt x="39175" y="0"/>
                  </a:cubicBezTo>
                  <a:close/>
                </a:path>
              </a:pathLst>
            </a:custGeom>
            <a:solidFill>
              <a:srgbClr val="09336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94294" cy="978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457604"/>
            <a:ext cx="4975136" cy="3298125"/>
            <a:chOff x="0" y="0"/>
            <a:chExt cx="1404030" cy="9307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4030" cy="930762"/>
            </a:xfrm>
            <a:custGeom>
              <a:avLst/>
              <a:gdLst/>
              <a:ahLst/>
              <a:cxnLst/>
              <a:rect r="r" b="b" t="t" l="l"/>
              <a:pathLst>
                <a:path h="930762" w="1404030">
                  <a:moveTo>
                    <a:pt x="38903" y="0"/>
                  </a:moveTo>
                  <a:lnTo>
                    <a:pt x="1365127" y="0"/>
                  </a:lnTo>
                  <a:cubicBezTo>
                    <a:pt x="1386613" y="0"/>
                    <a:pt x="1404030" y="17417"/>
                    <a:pt x="1404030" y="38903"/>
                  </a:cubicBezTo>
                  <a:lnTo>
                    <a:pt x="1404030" y="891859"/>
                  </a:lnTo>
                  <a:cubicBezTo>
                    <a:pt x="1404030" y="913344"/>
                    <a:pt x="1386613" y="930762"/>
                    <a:pt x="1365127" y="930762"/>
                  </a:cubicBezTo>
                  <a:lnTo>
                    <a:pt x="38903" y="930762"/>
                  </a:lnTo>
                  <a:cubicBezTo>
                    <a:pt x="17417" y="930762"/>
                    <a:pt x="0" y="913344"/>
                    <a:pt x="0" y="891859"/>
                  </a:cubicBezTo>
                  <a:lnTo>
                    <a:pt x="0" y="38903"/>
                  </a:lnTo>
                  <a:cubicBezTo>
                    <a:pt x="0" y="17417"/>
                    <a:pt x="17417" y="0"/>
                    <a:pt x="38903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04030" cy="978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57665" y="961281"/>
            <a:ext cx="19203330" cy="3644963"/>
            <a:chOff x="0" y="0"/>
            <a:chExt cx="5057667" cy="959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57667" cy="959990"/>
            </a:xfrm>
            <a:custGeom>
              <a:avLst/>
              <a:gdLst/>
              <a:ahLst/>
              <a:cxnLst/>
              <a:rect r="r" b="b" t="t" l="l"/>
              <a:pathLst>
                <a:path h="959990" w="5057667">
                  <a:moveTo>
                    <a:pt x="0" y="0"/>
                  </a:moveTo>
                  <a:lnTo>
                    <a:pt x="5057667" y="0"/>
                  </a:lnTo>
                  <a:lnTo>
                    <a:pt x="5057667" y="959990"/>
                  </a:lnTo>
                  <a:lnTo>
                    <a:pt x="0" y="959990"/>
                  </a:ln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057667" cy="1007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6820" y="1457325"/>
            <a:ext cx="15735028" cy="151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28"/>
              </a:lnSpc>
            </a:pPr>
            <a:r>
              <a:rPr lang="en-US" sz="11117">
                <a:solidFill>
                  <a:srgbClr val="FFFFFF"/>
                </a:solidFill>
                <a:latin typeface="Bobby Jones"/>
              </a:rPr>
              <a:t>ABOUT TEAM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977" y="6193964"/>
            <a:ext cx="4430517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Livvic"/>
              </a:rPr>
              <a:t>Aditya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Livvic"/>
              </a:rPr>
              <a:t>Chitkara University, Punjab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91698" y="6193964"/>
            <a:ext cx="4882604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Livvic"/>
              </a:rPr>
              <a:t>Giresh Datta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Livvic"/>
              </a:rPr>
              <a:t> Chitkara University, </a:t>
            </a:r>
          </a:p>
          <a:p>
            <a:pPr algn="ctr" marL="0" indent="0" lvl="1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Livvic"/>
              </a:rPr>
              <a:t>Punjab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80853" y="6193964"/>
            <a:ext cx="4413309" cy="197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Livvic"/>
              </a:rPr>
              <a:t>Kheyanshu</a:t>
            </a:r>
          </a:p>
          <a:p>
            <a:pPr algn="ctr" marL="0" indent="0" lvl="1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Livvic"/>
              </a:rPr>
              <a:t> Chitkara University, Punjab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820" y="3103698"/>
            <a:ext cx="14914636" cy="727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ivvic"/>
              </a:rPr>
              <a:t>This proposal focuses on highlighting our team's exceptional skills, collaborative approach, and dedication, which together form the core of our successful project execution and goal attainment.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19199" y="1619663"/>
            <a:ext cx="3911547" cy="39115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22939" y="3100379"/>
            <a:ext cx="3911547" cy="39115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97024" y="3374471"/>
            <a:ext cx="3363377" cy="336336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752" t="0" r="-1675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66210" y="1766681"/>
            <a:ext cx="3617526" cy="361751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211" r="0" b="-321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091661" y="1619663"/>
            <a:ext cx="3911547" cy="391154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45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65746" y="1893755"/>
            <a:ext cx="3363377" cy="336336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5713" t="0" r="-3571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457665" y="-3591289"/>
            <a:ext cx="4296081" cy="15658457"/>
            <a:chOff x="0" y="0"/>
            <a:chExt cx="1131478" cy="41240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1478" cy="4124038"/>
            </a:xfrm>
            <a:custGeom>
              <a:avLst/>
              <a:gdLst/>
              <a:ahLst/>
              <a:cxnLst/>
              <a:rect r="r" b="b" t="t" l="l"/>
              <a:pathLst>
                <a:path h="4124038" w="1131478">
                  <a:moveTo>
                    <a:pt x="0" y="0"/>
                  </a:moveTo>
                  <a:lnTo>
                    <a:pt x="1131478" y="0"/>
                  </a:lnTo>
                  <a:lnTo>
                    <a:pt x="1131478" y="4124038"/>
                  </a:lnTo>
                  <a:lnTo>
                    <a:pt x="0" y="41240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31478" cy="4171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889535" y="7341224"/>
            <a:ext cx="3944951" cy="13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7"/>
              </a:lnSpc>
            </a:pPr>
            <a:r>
              <a:rPr lang="en-US" sz="2540">
                <a:solidFill>
                  <a:srgbClr val="FFFFFF"/>
                </a:solidFill>
                <a:latin typeface="Livvic"/>
              </a:rPr>
              <a:t>Financial Losses and Res</a:t>
            </a:r>
            <a:r>
              <a:rPr lang="en-US" sz="2540" strike="noStrike" u="none">
                <a:solidFill>
                  <a:srgbClr val="FFFFFF"/>
                </a:solidFill>
                <a:latin typeface="Livvic"/>
              </a:rPr>
              <a:t>ource Wastage</a:t>
            </a:r>
          </a:p>
          <a:p>
            <a:pPr>
              <a:lnSpc>
                <a:spcPts val="355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317420" y="5747294"/>
            <a:ext cx="4351244" cy="13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7"/>
              </a:lnSpc>
            </a:pPr>
            <a:r>
              <a:rPr lang="en-US" sz="2540">
                <a:solidFill>
                  <a:srgbClr val="FFFFFF"/>
                </a:solidFill>
                <a:latin typeface="Livvic"/>
              </a:rPr>
              <a:t>Shortcomings i</a:t>
            </a:r>
            <a:r>
              <a:rPr lang="en-US" sz="2540" strike="noStrike" u="none">
                <a:solidFill>
                  <a:srgbClr val="FFFFFF"/>
                </a:solidFill>
                <a:latin typeface="Livvic"/>
              </a:rPr>
              <a:t>n Current Technologies</a:t>
            </a:r>
          </a:p>
          <a:p>
            <a:pPr>
              <a:lnSpc>
                <a:spcPts val="355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918828" y="5746496"/>
            <a:ext cx="3512290" cy="132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557"/>
              </a:lnSpc>
              <a:spcBef>
                <a:spcPct val="0"/>
              </a:spcBef>
            </a:pPr>
            <a:r>
              <a:rPr lang="en-US" sz="2540">
                <a:solidFill>
                  <a:srgbClr val="FFFFFF"/>
                </a:solidFill>
                <a:latin typeface="Livvic"/>
              </a:rPr>
              <a:t>Limited Access to Hyper-Local Weather Data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-1585662" y="4156975"/>
            <a:ext cx="645236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64579"/>
                </a:solidFill>
                <a:latin typeface="Canva Sans Bold"/>
              </a:rPr>
              <a:t>PROBLEMS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119" y="2371762"/>
            <a:ext cx="2586387" cy="25863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84282" y="3344723"/>
            <a:ext cx="2586387" cy="258638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81098" y="6889815"/>
            <a:ext cx="2586387" cy="258638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356351" y="6513139"/>
            <a:ext cx="3035160" cy="12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092"/>
              </a:lnSpc>
              <a:spcBef>
                <a:spcPct val="0"/>
              </a:spcBef>
            </a:pPr>
            <a:r>
              <a:rPr lang="en-US" sz="2209">
                <a:solidFill>
                  <a:srgbClr val="093362"/>
                </a:solidFill>
                <a:latin typeface="Bobby Jones"/>
              </a:rPr>
              <a:t>REVOLUTIONIZING AGRICULTURE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49421" y="2968575"/>
            <a:ext cx="2649741" cy="92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092"/>
              </a:lnSpc>
              <a:spcBef>
                <a:spcPct val="0"/>
              </a:spcBef>
            </a:pPr>
            <a:r>
              <a:rPr lang="en-US" sz="2209">
                <a:solidFill>
                  <a:srgbClr val="093362"/>
                </a:solidFill>
                <a:latin typeface="Bobby Jones"/>
              </a:rPr>
              <a:t>EXCEPTIONAL ACCURACY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762328" y="7071049"/>
            <a:ext cx="2223927" cy="222391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9999" t="0" r="-2999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765512" y="3525957"/>
            <a:ext cx="2223927" cy="2223919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76349" y="2552996"/>
            <a:ext cx="2223927" cy="2223919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041" t="0" r="-604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57352" y="6060204"/>
            <a:ext cx="2586387" cy="258638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96489" y="5664983"/>
            <a:ext cx="3108115" cy="127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092"/>
              </a:lnSpc>
              <a:spcBef>
                <a:spcPct val="0"/>
              </a:spcBef>
            </a:pPr>
            <a:r>
              <a:rPr lang="en-US" sz="2209">
                <a:solidFill>
                  <a:srgbClr val="164579"/>
                </a:solidFill>
                <a:latin typeface="Bobby Jones"/>
              </a:rPr>
              <a:t>VERSATILE WEATHER MONITORING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38582" y="6241439"/>
            <a:ext cx="2223927" cy="2223919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150" t="0" r="-2515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-457665" y="-3591289"/>
            <a:ext cx="19203330" cy="5383103"/>
            <a:chOff x="0" y="0"/>
            <a:chExt cx="5057667" cy="14177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57667" cy="1417772"/>
            </a:xfrm>
            <a:custGeom>
              <a:avLst/>
              <a:gdLst/>
              <a:ahLst/>
              <a:cxnLst/>
              <a:rect r="r" b="b" t="t" l="l"/>
              <a:pathLst>
                <a:path h="1417772" w="5057667">
                  <a:moveTo>
                    <a:pt x="0" y="0"/>
                  </a:moveTo>
                  <a:lnTo>
                    <a:pt x="5057667" y="0"/>
                  </a:lnTo>
                  <a:lnTo>
                    <a:pt x="5057667" y="1417772"/>
                  </a:lnTo>
                  <a:lnTo>
                    <a:pt x="0" y="1417772"/>
                  </a:ln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057667" cy="1465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0" y="9714327"/>
            <a:ext cx="19442911" cy="5386350"/>
            <a:chOff x="0" y="0"/>
            <a:chExt cx="5120767" cy="141862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120767" cy="1418627"/>
            </a:xfrm>
            <a:custGeom>
              <a:avLst/>
              <a:gdLst/>
              <a:ahLst/>
              <a:cxnLst/>
              <a:rect r="r" b="b" t="t" l="l"/>
              <a:pathLst>
                <a:path h="1418627" w="5120767">
                  <a:moveTo>
                    <a:pt x="0" y="0"/>
                  </a:moveTo>
                  <a:lnTo>
                    <a:pt x="5120767" y="0"/>
                  </a:lnTo>
                  <a:lnTo>
                    <a:pt x="5120767" y="1418627"/>
                  </a:lnTo>
                  <a:lnTo>
                    <a:pt x="0" y="1418627"/>
                  </a:lnTo>
                  <a:close/>
                </a:path>
              </a:pathLst>
            </a:custGeom>
            <a:solidFill>
              <a:srgbClr val="09336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5120767" cy="1466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004604" y="2633725"/>
            <a:ext cx="8412203" cy="103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2713"/>
              </a:lnSpc>
              <a:spcBef>
                <a:spcPct val="0"/>
              </a:spcBef>
            </a:pPr>
            <a:r>
              <a:rPr lang="en-US" sz="1938">
                <a:solidFill>
                  <a:srgbClr val="093362"/>
                </a:solidFill>
                <a:latin typeface="Livvic"/>
              </a:rPr>
              <a:t>Harnessing dish TV signals for precise local weather forecasts without costly monitoring equipment, empowering informed decisions for individuals, businesses, and organizations.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09138" y="4237487"/>
            <a:ext cx="7733842" cy="103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2713"/>
              </a:lnSpc>
              <a:spcBef>
                <a:spcPct val="0"/>
              </a:spcBef>
            </a:pPr>
            <a:r>
              <a:rPr lang="en-US" sz="1938">
                <a:solidFill>
                  <a:srgbClr val="093362"/>
                </a:solidFill>
                <a:latin typeface="Livvic"/>
              </a:rPr>
              <a:t>MausamVibe nodes, strategically placed, offer forecasts as close as 50 meters, surpassing competitors, and excelling in providing high-quality predictions for rural regions in India.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21233" y="5994666"/>
            <a:ext cx="7065097" cy="171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3"/>
              </a:lnSpc>
            </a:pPr>
            <a:r>
              <a:rPr lang="en-US" sz="1938">
                <a:solidFill>
                  <a:srgbClr val="093362"/>
                </a:solidFill>
                <a:latin typeface="Livvic"/>
              </a:rPr>
              <a:t>Inspired by interactions with concerned farmers, MausamVibe employs hardware devices and machine learning to accurately forecast rain timing, revolutionizing agricultural planning and promoting sustainable practices.</a:t>
            </a:r>
          </a:p>
          <a:p>
            <a:pPr>
              <a:lnSpc>
                <a:spcPts val="2713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518461" y="1995086"/>
            <a:ext cx="1539705" cy="53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092"/>
              </a:lnSpc>
              <a:spcBef>
                <a:spcPct val="0"/>
              </a:spcBef>
            </a:pPr>
            <a:r>
              <a:rPr lang="en-US" sz="2209">
                <a:solidFill>
                  <a:srgbClr val="093362"/>
                </a:solidFill>
                <a:latin typeface="Bobby Jones"/>
              </a:rPr>
              <a:t>MausamVibe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37172" y="8107164"/>
            <a:ext cx="7705808" cy="103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2713"/>
              </a:lnSpc>
              <a:spcBef>
                <a:spcPct val="0"/>
              </a:spcBef>
            </a:pPr>
            <a:r>
              <a:rPr lang="en-US" sz="1938">
                <a:solidFill>
                  <a:srgbClr val="093362"/>
                </a:solidFill>
                <a:latin typeface="Livvic"/>
              </a:rPr>
              <a:t>By enhancing satellite data precision, MausamVibe becomes a valuable tool for various industries, addressing climate change concerns and offering actionable insights.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16355" y="65850"/>
            <a:ext cx="5911431" cy="151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4"/>
              </a:lnSpc>
            </a:pPr>
            <a:r>
              <a:rPr lang="en-US" sz="8917">
                <a:solidFill>
                  <a:srgbClr val="FFFFFF"/>
                </a:solidFill>
                <a:latin typeface="Canva Sans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414141" y="4438256"/>
            <a:ext cx="7707511" cy="141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8"/>
              </a:lnSpc>
            </a:pPr>
            <a:r>
              <a:rPr lang="en-US" sz="10295">
                <a:solidFill>
                  <a:srgbClr val="164579"/>
                </a:solidFill>
                <a:latin typeface="Bobby Jones"/>
              </a:rPr>
              <a:t>PCB DESIGN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91589" y="0"/>
            <a:ext cx="15696411" cy="10287000"/>
          </a:xfrm>
          <a:custGeom>
            <a:avLst/>
            <a:gdLst/>
            <a:ahLst/>
            <a:cxnLst/>
            <a:rect r="r" b="b" t="t" l="l"/>
            <a:pathLst>
              <a:path h="10287000" w="15696411">
                <a:moveTo>
                  <a:pt x="0" y="0"/>
                </a:moveTo>
                <a:lnTo>
                  <a:pt x="15696411" y="0"/>
                </a:lnTo>
                <a:lnTo>
                  <a:pt x="156964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0" t="0" r="-24414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37029" y="-821941"/>
            <a:ext cx="8804453" cy="1320668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9661" t="0" r="-8033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942840"/>
            <a:ext cx="7707511" cy="359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Livvic"/>
              </a:rPr>
              <a:t>Co</a:t>
            </a:r>
            <a:r>
              <a:rPr lang="en-US" sz="4100" strike="noStrike" u="none">
                <a:solidFill>
                  <a:srgbClr val="FFFFFF"/>
                </a:solidFill>
                <a:latin typeface="Livvic"/>
              </a:rPr>
              <a:t>st-Effective Solution</a:t>
            </a:r>
          </a:p>
          <a:p>
            <a:pPr algn="ctr">
              <a:lnSpc>
                <a:spcPts val="5740"/>
              </a:lnSpc>
            </a:pPr>
            <a:r>
              <a:rPr lang="en-US" sz="4100" strike="noStrike" u="none">
                <a:solidFill>
                  <a:srgbClr val="FFFFFF"/>
                </a:solidFill>
                <a:latin typeface="Livvic"/>
              </a:rPr>
              <a:t>Hyper-Local Accuracy</a:t>
            </a:r>
          </a:p>
          <a:p>
            <a:pPr algn="ctr">
              <a:lnSpc>
                <a:spcPts val="5740"/>
              </a:lnSpc>
            </a:pPr>
            <a:r>
              <a:rPr lang="en-US" sz="4100" strike="noStrike" u="none">
                <a:solidFill>
                  <a:srgbClr val="FFFFFF"/>
                </a:solidFill>
                <a:latin typeface="Livvic"/>
              </a:rPr>
              <a:t>Innovative Signal Analysis</a:t>
            </a:r>
          </a:p>
          <a:p>
            <a:pPr algn="ctr">
              <a:lnSpc>
                <a:spcPts val="5740"/>
              </a:lnSpc>
            </a:pPr>
            <a:r>
              <a:rPr lang="en-US" sz="4100" strike="noStrike" u="none">
                <a:solidFill>
                  <a:srgbClr val="FFFFFF"/>
                </a:solidFill>
                <a:latin typeface="Livvic"/>
              </a:rPr>
              <a:t>Sustainability Impact</a:t>
            </a:r>
          </a:p>
          <a:p>
            <a:pPr algn="ctr">
              <a:lnSpc>
                <a:spcPts val="57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66122"/>
            <a:ext cx="7707511" cy="141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8"/>
              </a:lnSpc>
            </a:pPr>
            <a:r>
              <a:rPr lang="en-US" sz="10295">
                <a:solidFill>
                  <a:srgbClr val="FFFFFF"/>
                </a:solidFill>
                <a:latin typeface="Bobby Jones"/>
              </a:rPr>
              <a:t>UVP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3327" y="3300411"/>
            <a:ext cx="41582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swald"/>
              </a:rPr>
              <a:t>Unique Value Proposition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88127"/>
            <a:ext cx="18771667" cy="3006858"/>
            <a:chOff x="0" y="0"/>
            <a:chExt cx="6847955" cy="10969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7955" cy="1096910"/>
            </a:xfrm>
            <a:custGeom>
              <a:avLst/>
              <a:gdLst/>
              <a:ahLst/>
              <a:cxnLst/>
              <a:rect r="r" b="b" t="t" l="l"/>
              <a:pathLst>
                <a:path h="1096910" w="6847955">
                  <a:moveTo>
                    <a:pt x="0" y="0"/>
                  </a:moveTo>
                  <a:lnTo>
                    <a:pt x="6847955" y="0"/>
                  </a:lnTo>
                  <a:lnTo>
                    <a:pt x="6847955" y="1096910"/>
                  </a:lnTo>
                  <a:lnTo>
                    <a:pt x="0" y="10969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46100" y="408931"/>
            <a:ext cx="14795801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164579"/>
                </a:solidFill>
                <a:latin typeface="Source Serif Pro Bold"/>
              </a:rPr>
              <a:t>TARGETED</a:t>
            </a:r>
          </a:p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164579"/>
                </a:solidFill>
                <a:latin typeface="Source Serif Pro Bold"/>
              </a:rPr>
              <a:t>MARKET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314351"/>
            <a:ext cx="7451282" cy="5746424"/>
            <a:chOff x="0" y="0"/>
            <a:chExt cx="2718248" cy="2096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8248" cy="2096311"/>
            </a:xfrm>
            <a:custGeom>
              <a:avLst/>
              <a:gdLst/>
              <a:ahLst/>
              <a:cxnLst/>
              <a:rect r="r" b="b" t="t" l="l"/>
              <a:pathLst>
                <a:path h="2096311" w="2718248">
                  <a:moveTo>
                    <a:pt x="0" y="0"/>
                  </a:moveTo>
                  <a:lnTo>
                    <a:pt x="2718248" y="0"/>
                  </a:lnTo>
                  <a:lnTo>
                    <a:pt x="2718248" y="2096311"/>
                  </a:lnTo>
                  <a:lnTo>
                    <a:pt x="0" y="20963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08018" y="3314351"/>
            <a:ext cx="7451282" cy="5746424"/>
            <a:chOff x="0" y="0"/>
            <a:chExt cx="2718248" cy="20963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8248" cy="2096311"/>
            </a:xfrm>
            <a:custGeom>
              <a:avLst/>
              <a:gdLst/>
              <a:ahLst/>
              <a:cxnLst/>
              <a:rect r="r" b="b" t="t" l="l"/>
              <a:pathLst>
                <a:path h="2096311" w="2718248">
                  <a:moveTo>
                    <a:pt x="0" y="0"/>
                  </a:moveTo>
                  <a:lnTo>
                    <a:pt x="2718248" y="0"/>
                  </a:lnTo>
                  <a:lnTo>
                    <a:pt x="2718248" y="2096311"/>
                  </a:lnTo>
                  <a:lnTo>
                    <a:pt x="0" y="20963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6432380" y="5738491"/>
            <a:ext cx="4095205" cy="945178"/>
            <a:chOff x="0" y="0"/>
            <a:chExt cx="1493942" cy="344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3942" cy="344804"/>
            </a:xfrm>
            <a:custGeom>
              <a:avLst/>
              <a:gdLst/>
              <a:ahLst/>
              <a:cxnLst/>
              <a:rect r="r" b="b" t="t" l="l"/>
              <a:pathLst>
                <a:path h="344804" w="1493942">
                  <a:moveTo>
                    <a:pt x="0" y="0"/>
                  </a:moveTo>
                  <a:lnTo>
                    <a:pt x="1493942" y="0"/>
                  </a:lnTo>
                  <a:lnTo>
                    <a:pt x="1493942" y="344804"/>
                  </a:lnTo>
                  <a:lnTo>
                    <a:pt x="0" y="344804"/>
                  </a:lnTo>
                  <a:close/>
                </a:path>
              </a:pathLst>
            </a:custGeom>
            <a:solidFill>
              <a:srgbClr val="16457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7760415" y="5738491"/>
            <a:ext cx="4095205" cy="945178"/>
            <a:chOff x="0" y="0"/>
            <a:chExt cx="1493942" cy="3448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3942" cy="344804"/>
            </a:xfrm>
            <a:custGeom>
              <a:avLst/>
              <a:gdLst/>
              <a:ahLst/>
              <a:cxnLst/>
              <a:rect r="r" b="b" t="t" l="l"/>
              <a:pathLst>
                <a:path h="344804" w="1493942">
                  <a:moveTo>
                    <a:pt x="0" y="0"/>
                  </a:moveTo>
                  <a:lnTo>
                    <a:pt x="1493942" y="0"/>
                  </a:lnTo>
                  <a:lnTo>
                    <a:pt x="1493942" y="344804"/>
                  </a:lnTo>
                  <a:lnTo>
                    <a:pt x="0" y="344804"/>
                  </a:lnTo>
                  <a:close/>
                </a:path>
              </a:pathLst>
            </a:custGeom>
            <a:solidFill>
              <a:srgbClr val="16457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46100" y="3763138"/>
            <a:ext cx="386565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64579"/>
                </a:solidFill>
                <a:latin typeface="Source Sans Pro Bold"/>
              </a:rPr>
              <a:t>Agriculture Industry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18375" y="3763138"/>
            <a:ext cx="386565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64579"/>
                </a:solidFill>
                <a:latin typeface="Source Sans Pro Bold"/>
              </a:rPr>
              <a:t>Businesses and Enterprises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6100" y="5367821"/>
            <a:ext cx="386565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64579"/>
                </a:solidFill>
                <a:latin typeface="Source Sans Pro Bold"/>
              </a:rPr>
              <a:t>Rural Communities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18375" y="5367821"/>
            <a:ext cx="595969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64579"/>
                </a:solidFill>
                <a:latin typeface="Source Sans Pro Bold"/>
              </a:rPr>
              <a:t>Government and Disaster Management Agencies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6100" y="7058532"/>
            <a:ext cx="386565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64579"/>
                </a:solidFill>
                <a:latin typeface="Source Sans Pro Bold"/>
              </a:rPr>
              <a:t>Environmental Organization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18375" y="7058532"/>
            <a:ext cx="386565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64579"/>
                </a:solidFill>
                <a:latin typeface="Source Sans Pro Bold"/>
              </a:rPr>
              <a:t>Research and Development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33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7673" y="7045944"/>
            <a:ext cx="21183278" cy="3241056"/>
            <a:chOff x="0" y="0"/>
            <a:chExt cx="20748440" cy="3174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48439" cy="3174526"/>
            </a:xfrm>
            <a:custGeom>
              <a:avLst/>
              <a:gdLst/>
              <a:ahLst/>
              <a:cxnLst/>
              <a:rect r="r" b="b" t="t" l="l"/>
              <a:pathLst>
                <a:path h="3174526" w="20748439">
                  <a:moveTo>
                    <a:pt x="0" y="0"/>
                  </a:moveTo>
                  <a:lnTo>
                    <a:pt x="20748439" y="0"/>
                  </a:lnTo>
                  <a:lnTo>
                    <a:pt x="20748439" y="3174526"/>
                  </a:lnTo>
                  <a:lnTo>
                    <a:pt x="0" y="31745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516534"/>
            <a:ext cx="5152817" cy="10734162"/>
          </a:xfrm>
          <a:custGeom>
            <a:avLst/>
            <a:gdLst/>
            <a:ahLst/>
            <a:cxnLst/>
            <a:rect r="r" b="b" t="t" l="l"/>
            <a:pathLst>
              <a:path h="10734162" w="5152817">
                <a:moveTo>
                  <a:pt x="0" y="0"/>
                </a:moveTo>
                <a:lnTo>
                  <a:pt x="5152817" y="0"/>
                </a:lnTo>
                <a:lnTo>
                  <a:pt x="5152817" y="10734163"/>
                </a:lnTo>
                <a:lnTo>
                  <a:pt x="0" y="10734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82" t="0" r="-25489" b="-416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976573"/>
            <a:ext cx="5152817" cy="3826961"/>
            <a:chOff x="0" y="0"/>
            <a:chExt cx="1879762" cy="1396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9762" cy="1396086"/>
            </a:xfrm>
            <a:custGeom>
              <a:avLst/>
              <a:gdLst/>
              <a:ahLst/>
              <a:cxnLst/>
              <a:rect r="r" b="b" t="t" l="l"/>
              <a:pathLst>
                <a:path h="1396086" w="1879762">
                  <a:moveTo>
                    <a:pt x="0" y="0"/>
                  </a:moveTo>
                  <a:lnTo>
                    <a:pt x="1879762" y="0"/>
                  </a:lnTo>
                  <a:lnTo>
                    <a:pt x="1879762" y="1396086"/>
                  </a:lnTo>
                  <a:lnTo>
                    <a:pt x="0" y="1396086"/>
                  </a:lnTo>
                  <a:close/>
                </a:path>
              </a:pathLst>
            </a:custGeom>
            <a:solidFill>
              <a:srgbClr val="164579">
                <a:alpha val="9882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788075" y="1682500"/>
            <a:ext cx="1104625" cy="1104625"/>
          </a:xfrm>
          <a:custGeom>
            <a:avLst/>
            <a:gdLst/>
            <a:ahLst/>
            <a:cxnLst/>
            <a:rect r="r" b="b" t="t" l="l"/>
            <a:pathLst>
              <a:path h="1104625" w="1104625">
                <a:moveTo>
                  <a:pt x="0" y="0"/>
                </a:moveTo>
                <a:lnTo>
                  <a:pt x="1104625" y="0"/>
                </a:lnTo>
                <a:lnTo>
                  <a:pt x="1104625" y="1104625"/>
                </a:lnTo>
                <a:lnTo>
                  <a:pt x="0" y="110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88075" y="4132709"/>
            <a:ext cx="1104625" cy="1104625"/>
          </a:xfrm>
          <a:custGeom>
            <a:avLst/>
            <a:gdLst/>
            <a:ahLst/>
            <a:cxnLst/>
            <a:rect r="r" b="b" t="t" l="l"/>
            <a:pathLst>
              <a:path h="1104625" w="1104625">
                <a:moveTo>
                  <a:pt x="0" y="0"/>
                </a:moveTo>
                <a:lnTo>
                  <a:pt x="1104625" y="0"/>
                </a:lnTo>
                <a:lnTo>
                  <a:pt x="1104625" y="1104625"/>
                </a:lnTo>
                <a:lnTo>
                  <a:pt x="0" y="110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0675" y="1682500"/>
            <a:ext cx="1104625" cy="1104625"/>
          </a:xfrm>
          <a:custGeom>
            <a:avLst/>
            <a:gdLst/>
            <a:ahLst/>
            <a:cxnLst/>
            <a:rect r="r" b="b" t="t" l="l"/>
            <a:pathLst>
              <a:path h="1104625" w="1104625">
                <a:moveTo>
                  <a:pt x="0" y="0"/>
                </a:moveTo>
                <a:lnTo>
                  <a:pt x="1104625" y="0"/>
                </a:lnTo>
                <a:lnTo>
                  <a:pt x="1104625" y="1104625"/>
                </a:lnTo>
                <a:lnTo>
                  <a:pt x="0" y="110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454775"/>
            <a:ext cx="319347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Source Serif Pro Bold"/>
              </a:rPr>
              <a:t>Our</a:t>
            </a:r>
          </a:p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Source Serif Pro Bold"/>
              </a:rPr>
              <a:t>Strategy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93300" y="1587112"/>
            <a:ext cx="32519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AgriTech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93300" y="4037322"/>
            <a:ext cx="32519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Subscription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5900" y="1587112"/>
            <a:ext cx="32519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Source Sans Pro Bold"/>
              </a:rPr>
              <a:t>D2C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3300" y="2234812"/>
            <a:ext cx="48073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This adds value to farmers with </a:t>
            </a:r>
          </a:p>
          <a:p>
            <a:pPr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localized weather predictions.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3300" y="4685022"/>
            <a:ext cx="552352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We will offer subscription approach , by charging only for subscription 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05900" y="2234812"/>
            <a:ext cx="441297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Directly customer can be provided with a device at zero setup cost, and 1 month free trial for accurate weather predcitons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98" r="0" b="-31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2346202"/>
            <a:ext cx="11439617" cy="13149736"/>
            <a:chOff x="0" y="0"/>
            <a:chExt cx="4173203" cy="47970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73203" cy="4797059"/>
            </a:xfrm>
            <a:custGeom>
              <a:avLst/>
              <a:gdLst/>
              <a:ahLst/>
              <a:cxnLst/>
              <a:rect r="r" b="b" t="t" l="l"/>
              <a:pathLst>
                <a:path h="4797059" w="4173203">
                  <a:moveTo>
                    <a:pt x="0" y="0"/>
                  </a:moveTo>
                  <a:lnTo>
                    <a:pt x="4173203" y="0"/>
                  </a:lnTo>
                  <a:lnTo>
                    <a:pt x="4173203" y="4797059"/>
                  </a:lnTo>
                  <a:lnTo>
                    <a:pt x="0" y="4797059"/>
                  </a:lnTo>
                  <a:close/>
                </a:path>
              </a:pathLst>
            </a:custGeom>
            <a:solidFill>
              <a:srgbClr val="093362">
                <a:alpha val="9882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1028700"/>
            <a:ext cx="10791605" cy="4792700"/>
            <a:chOff x="0" y="0"/>
            <a:chExt cx="10570081" cy="46943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70081" cy="4694318"/>
            </a:xfrm>
            <a:custGeom>
              <a:avLst/>
              <a:gdLst/>
              <a:ahLst/>
              <a:cxnLst/>
              <a:rect r="r" b="b" t="t" l="l"/>
              <a:pathLst>
                <a:path h="4694318" w="10570081">
                  <a:moveTo>
                    <a:pt x="0" y="0"/>
                  </a:moveTo>
                  <a:lnTo>
                    <a:pt x="10570081" y="0"/>
                  </a:lnTo>
                  <a:lnTo>
                    <a:pt x="10570081" y="4694318"/>
                  </a:lnTo>
                  <a:lnTo>
                    <a:pt x="0" y="469431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075039" y="2189340"/>
            <a:ext cx="5063876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99"/>
              </a:lnSpc>
            </a:pPr>
            <a:r>
              <a:rPr lang="en-US" sz="10299" spc="-514">
                <a:solidFill>
                  <a:srgbClr val="093362"/>
                </a:solidFill>
                <a:latin typeface="Source Serif Pro Bold"/>
              </a:rPr>
              <a:t>Thank</a:t>
            </a:r>
          </a:p>
          <a:p>
            <a:pPr>
              <a:lnSpc>
                <a:spcPts val="10299"/>
              </a:lnSpc>
            </a:pPr>
            <a:r>
              <a:rPr lang="en-US" sz="10299" spc="-514">
                <a:solidFill>
                  <a:srgbClr val="093362"/>
                </a:solidFill>
                <a:latin typeface="Source Serif Pro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DAF6WsgRkP8</dc:identifier>
  <dcterms:modified xsi:type="dcterms:W3CDTF">2011-08-01T06:04:30Z</dcterms:modified>
  <cp:revision>1</cp:revision>
  <dc:title>MausamVibe</dc:title>
</cp:coreProperties>
</file>